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66FFFF"/>
    <a:srgbClr val="FF00FF"/>
    <a:srgbClr val="9933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10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BCC0B-4E66-4090-96C0-BF0E2F881B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4E5C49-5D92-4624-BC9F-FC8B0FAC26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AD2072-7AF0-4C65-BE0F-DD07C645C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D8BD-A85D-4011-A109-62FD85DDD469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0C5978-E504-481F-8DB9-74589867E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8C1DE7-E973-414C-8F41-EDABABA6E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D5925-2C44-4896-BD9E-3A3EBB67F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685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BEEE0-A405-4938-AE52-C3DC71D4A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DF42BC-0A3D-4202-B5E5-12C7A9920F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2A9328-AE55-4305-85F8-BC80CF9B4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D8BD-A85D-4011-A109-62FD85DDD469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2A1DD-F6B1-48E2-9D26-4BFCB1C1D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A8A014-392E-462E-891D-AFC3D1835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D5925-2C44-4896-BD9E-3A3EBB67F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31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388BFF-A05B-45B4-9965-FAE860617A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20ABB7-27B5-4B3B-ADBD-07868D2A92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393038-832F-4318-943B-E428786F4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D8BD-A85D-4011-A109-62FD85DDD469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F3AAA0-1DB7-4FD0-8FB7-6D765EB3B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275077-7DBB-4C40-8A53-F6C540511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D5925-2C44-4896-BD9E-3A3EBB67F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652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EFE98-767A-47C4-8FBE-2A40E5CCD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D0316C-F0C4-487D-B158-EC4AD84B51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49F4A9-982C-48DF-9C86-A6B2B2733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D8BD-A85D-4011-A109-62FD85DDD469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DBF478-BA21-49B8-B32F-D114A788C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0F5277-313A-403C-AEA6-71BF94F43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D5925-2C44-4896-BD9E-3A3EBB67F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54AF4-C635-415B-88DD-91E7CF33E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81CF6C-F88C-4316-BD4A-5EBA6DB04A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42BEA7-31CF-435C-BE0D-7146423E2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D8BD-A85D-4011-A109-62FD85DDD469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E5C7C0-3443-40EF-855C-9D05BE5EC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1BB1D1-4575-46DF-8B6B-ED9951675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D5925-2C44-4896-BD9E-3A3EBB67F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333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D2D97-A016-4CFE-BE11-622183599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25C6D-4123-467B-BBFE-AE2E4417A5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ED26D8-5B2F-478F-B3E3-258E04784F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D52F2E-67CC-44B5-A405-5085A5B57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D8BD-A85D-4011-A109-62FD85DDD469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1DB771-F724-473B-ACF9-634B3738C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E8DC4F-C4C9-4877-AB51-9022B63C0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D5925-2C44-4896-BD9E-3A3EBB67F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763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2C6BE-D69D-4DD8-B223-B073F9011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B9F1F7-0DBF-4871-8E84-B2A6D7944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0EF389-5811-46F3-91D6-19DF52FE54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85271D-0E98-44C7-99E6-517811EBDE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5C1F6B-70B0-4F0A-A648-6E1A336C69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58984B-F145-4FA9-BE8A-C01925795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D8BD-A85D-4011-A109-62FD85DDD469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8E4067-0E67-49BA-8015-9C26050A5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CD7EC9-C1D2-4AF0-9D88-BAA2EFE8A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D5925-2C44-4896-BD9E-3A3EBB67F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896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44BA2-96C0-4CC5-B50A-4C699F921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E007D1-F6C3-4D7A-BB8F-01B9B9E9C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D8BD-A85D-4011-A109-62FD85DDD469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950995-218F-48BA-9F43-CC3AF7B24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EA2434-8C62-47B5-9FC8-4730F28EA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D5925-2C44-4896-BD9E-3A3EBB67F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738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7EE69A-FCAF-4CF4-A250-E98D4E012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D8BD-A85D-4011-A109-62FD85DDD469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536E3B-20C9-491B-85EF-B43A0D5E3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D30CB6-B2EF-44BE-8DF7-C69C99412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D5925-2C44-4896-BD9E-3A3EBB67F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375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D2A52-0E0E-404D-8851-1E85DDAD8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0EEC9-8DA7-4395-8CA4-E4003ADA7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179C1C-F7A1-47E6-9486-CD1B44B801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178CED-0C67-459D-BAC5-EBC74F949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D8BD-A85D-4011-A109-62FD85DDD469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F84B02-DCB1-478F-AE20-5DAC12350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38DEE4-2232-41F2-A268-616178941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D5925-2C44-4896-BD9E-3A3EBB67F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759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17A9F-8ED7-421B-A34C-BFCB279A5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D3EAC4-2526-4FC4-BA72-D4ECA5A3BE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2ACB80-F73A-4367-9F11-BB50B8C0E7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E91BB2-9127-4E50-A3A9-F4534E15D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D8BD-A85D-4011-A109-62FD85DDD469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D2B7C4-282F-4F87-9A9F-6DE189E64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EFF0CB-8A65-41EB-8EA4-B07E7FD2C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D5925-2C44-4896-BD9E-3A3EBB67F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352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5EE4B3-D444-4393-BBCC-CD6F56C23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1D61B1-4F77-4233-8EA2-B1E5B1467C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32B2E0-ACDF-47F3-84D6-6A3FC6E1FC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BD8BD-A85D-4011-A109-62FD85DDD469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5D9B1A-15BD-41FD-8FDE-5594FB8267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BBB8E2-2DDE-40DB-8C66-AAB722AA4E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D5925-2C44-4896-BD9E-3A3EBB67F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037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4602C-8F3F-49DF-BAB3-5323FC2D71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1F6220-FAAB-4330-804D-87EEF5A2DB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53380D-CF8B-4010-A38E-6DFA00809C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1BDF733-F6A1-4924-AF33-6F99AE7DFBE6}"/>
              </a:ext>
            </a:extLst>
          </p:cNvPr>
          <p:cNvSpPr txBox="1"/>
          <p:nvPr/>
        </p:nvSpPr>
        <p:spPr>
          <a:xfrm>
            <a:off x="0" y="5398284"/>
            <a:ext cx="84603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TEN VIRGINS</a:t>
            </a:r>
          </a:p>
        </p:txBody>
      </p:sp>
    </p:spTree>
    <p:extLst>
      <p:ext uri="{BB962C8B-B14F-4D97-AF65-F5344CB8AC3E}">
        <p14:creationId xmlns:p14="http://schemas.microsoft.com/office/powerpoint/2010/main" val="1910038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4602C-8F3F-49DF-BAB3-5323FC2D71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1F6220-FAAB-4330-804D-87EEF5A2DB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53380D-CF8B-4010-A38E-6DFA00809C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6700" y="254000"/>
            <a:ext cx="11677650" cy="6350000"/>
          </a:xfrm>
          <a:prstGeom prst="rect">
            <a:avLst/>
          </a:prstGeom>
          <a:effectLst>
            <a:glow rad="228600">
              <a:srgbClr val="66FF33">
                <a:alpha val="40000"/>
              </a:srgbClr>
            </a:glo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081743A-74C6-4BB0-BCE6-3B8B5AFC61F3}"/>
              </a:ext>
            </a:extLst>
          </p:cNvPr>
          <p:cNvSpPr txBox="1"/>
          <p:nvPr/>
        </p:nvSpPr>
        <p:spPr>
          <a:xfrm flipH="1">
            <a:off x="657391" y="2316163"/>
            <a:ext cx="7986547" cy="3416320"/>
          </a:xfrm>
          <a:prstGeom prst="rect">
            <a:avLst/>
          </a:prstGeom>
          <a:solidFill>
            <a:srgbClr val="000000">
              <a:alpha val="8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66FF33"/>
                </a:solidFill>
              </a:rPr>
              <a:t>1</a:t>
            </a:r>
            <a:br>
              <a:rPr lang="en-US" sz="3600" dirty="0"/>
            </a:br>
            <a:r>
              <a:rPr lang="en-US" sz="3600" dirty="0">
                <a:solidFill>
                  <a:schemeClr val="bg1"/>
                </a:solidFill>
              </a:rPr>
              <a:t>The Kingdom of heaven is like,  </a:t>
            </a:r>
          </a:p>
          <a:p>
            <a:r>
              <a:rPr lang="en-US" sz="3600" dirty="0">
                <a:solidFill>
                  <a:schemeClr val="bg1"/>
                </a:solidFill>
              </a:rPr>
              <a:t>Ten virgins with lamps in a room, </a:t>
            </a:r>
          </a:p>
          <a:p>
            <a:r>
              <a:rPr lang="en-US" sz="3600" dirty="0">
                <a:solidFill>
                  <a:schemeClr val="bg1"/>
                </a:solidFill>
              </a:rPr>
              <a:t>They went forth to meet the bridegroom, </a:t>
            </a:r>
          </a:p>
          <a:p>
            <a:r>
              <a:rPr lang="en-US" sz="3600" dirty="0">
                <a:solidFill>
                  <a:schemeClr val="bg1"/>
                </a:solidFill>
              </a:rPr>
              <a:t>Five virgins wise, and five foolish, </a:t>
            </a:r>
          </a:p>
          <a:p>
            <a:r>
              <a:rPr lang="en-US" sz="3600" dirty="0">
                <a:solidFill>
                  <a:schemeClr val="bg1"/>
                </a:solidFill>
              </a:rPr>
              <a:t>Five virgins wise, and five foolish. </a:t>
            </a:r>
          </a:p>
        </p:txBody>
      </p:sp>
    </p:spTree>
    <p:extLst>
      <p:ext uri="{BB962C8B-B14F-4D97-AF65-F5344CB8AC3E}">
        <p14:creationId xmlns:p14="http://schemas.microsoft.com/office/powerpoint/2010/main" val="1918504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4602C-8F3F-49DF-BAB3-5323FC2D71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1F6220-FAAB-4330-804D-87EEF5A2DB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53380D-CF8B-4010-A38E-6DFA00809C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6040" y="247650"/>
            <a:ext cx="11620210" cy="6419849"/>
          </a:xfrm>
          <a:prstGeom prst="rect">
            <a:avLst/>
          </a:prstGeom>
          <a:effectLst>
            <a:glow rad="228600">
              <a:srgbClr val="FF0000">
                <a:alpha val="40000"/>
              </a:srgbClr>
            </a:glo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081743A-74C6-4BB0-BCE6-3B8B5AFC61F3}"/>
              </a:ext>
            </a:extLst>
          </p:cNvPr>
          <p:cNvSpPr txBox="1"/>
          <p:nvPr/>
        </p:nvSpPr>
        <p:spPr>
          <a:xfrm flipH="1">
            <a:off x="746759" y="2255838"/>
            <a:ext cx="7740016" cy="3416320"/>
          </a:xfrm>
          <a:prstGeom prst="rect">
            <a:avLst/>
          </a:prstGeom>
          <a:solidFill>
            <a:srgbClr val="000000">
              <a:alpha val="8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2</a:t>
            </a:r>
            <a:br>
              <a:rPr lang="en-US" sz="3600" dirty="0"/>
            </a:br>
            <a:r>
              <a:rPr lang="en-US" sz="3600" dirty="0">
                <a:solidFill>
                  <a:schemeClr val="bg1"/>
                </a:solidFill>
              </a:rPr>
              <a:t>They that were foolish took their lamps, </a:t>
            </a:r>
          </a:p>
          <a:p>
            <a:r>
              <a:rPr lang="en-US" sz="3600" dirty="0">
                <a:solidFill>
                  <a:schemeClr val="bg1"/>
                </a:solidFill>
              </a:rPr>
              <a:t>And took no oil along with them, </a:t>
            </a:r>
          </a:p>
          <a:p>
            <a:r>
              <a:rPr lang="en-US" sz="3600" dirty="0">
                <a:solidFill>
                  <a:schemeClr val="bg1"/>
                </a:solidFill>
              </a:rPr>
              <a:t>But the wise took the oil with them, </a:t>
            </a:r>
          </a:p>
          <a:p>
            <a:r>
              <a:rPr lang="en-US" sz="3600" dirty="0">
                <a:solidFill>
                  <a:schemeClr val="bg1"/>
                </a:solidFill>
              </a:rPr>
              <a:t>This oil is additional truth, </a:t>
            </a:r>
          </a:p>
          <a:p>
            <a:r>
              <a:rPr lang="en-US" sz="3600" dirty="0">
                <a:solidFill>
                  <a:schemeClr val="bg1"/>
                </a:solidFill>
              </a:rPr>
              <a:t>This oil is additional truth. </a:t>
            </a:r>
          </a:p>
        </p:txBody>
      </p:sp>
    </p:spTree>
    <p:extLst>
      <p:ext uri="{BB962C8B-B14F-4D97-AF65-F5344CB8AC3E}">
        <p14:creationId xmlns:p14="http://schemas.microsoft.com/office/powerpoint/2010/main" val="1904086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4602C-8F3F-49DF-BAB3-5323FC2D71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1F6220-FAAB-4330-804D-87EEF5A2DB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53380D-CF8B-4010-A38E-6DFA00809C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7816" y="254000"/>
            <a:ext cx="11657484" cy="6350000"/>
          </a:xfrm>
          <a:prstGeom prst="rect">
            <a:avLst/>
          </a:prstGeom>
          <a:effectLst>
            <a:glow rad="228600">
              <a:srgbClr val="FF00FF">
                <a:alpha val="40000"/>
              </a:srgbClr>
            </a:glo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081743A-74C6-4BB0-BCE6-3B8B5AFC61F3}"/>
              </a:ext>
            </a:extLst>
          </p:cNvPr>
          <p:cNvSpPr txBox="1"/>
          <p:nvPr/>
        </p:nvSpPr>
        <p:spPr>
          <a:xfrm flipH="1">
            <a:off x="701037" y="2255838"/>
            <a:ext cx="6999925" cy="3108543"/>
          </a:xfrm>
          <a:prstGeom prst="rect">
            <a:avLst/>
          </a:prstGeom>
          <a:solidFill>
            <a:srgbClr val="000000">
              <a:alpha val="8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FF"/>
                </a:solidFill>
              </a:rPr>
              <a:t>3</a:t>
            </a:r>
            <a:br>
              <a:rPr lang="en-US" sz="3600" dirty="0"/>
            </a:br>
            <a:r>
              <a:rPr lang="en-US" sz="3200" dirty="0">
                <a:solidFill>
                  <a:schemeClr val="bg1"/>
                </a:solidFill>
              </a:rPr>
              <a:t>While the Bridegroom tarried, they slept, </a:t>
            </a:r>
          </a:p>
          <a:p>
            <a:r>
              <a:rPr lang="en-US" sz="3200" dirty="0">
                <a:solidFill>
                  <a:schemeClr val="bg1"/>
                </a:solidFill>
              </a:rPr>
              <a:t>And at midnight there was a cry, </a:t>
            </a:r>
          </a:p>
          <a:p>
            <a:r>
              <a:rPr lang="en-US" sz="3200" dirty="0">
                <a:solidFill>
                  <a:schemeClr val="bg1"/>
                </a:solidFill>
              </a:rPr>
              <a:t>Behold the Bridegroom </a:t>
            </a:r>
            <a:r>
              <a:rPr lang="en-US" sz="3200" dirty="0" err="1">
                <a:solidFill>
                  <a:schemeClr val="bg1"/>
                </a:solidFill>
              </a:rPr>
              <a:t>draweth</a:t>
            </a:r>
            <a:r>
              <a:rPr lang="en-US" sz="3200" dirty="0">
                <a:solidFill>
                  <a:schemeClr val="bg1"/>
                </a:solidFill>
              </a:rPr>
              <a:t> nigh, </a:t>
            </a:r>
          </a:p>
          <a:p>
            <a:r>
              <a:rPr lang="en-US" sz="3200" dirty="0">
                <a:solidFill>
                  <a:schemeClr val="bg1"/>
                </a:solidFill>
              </a:rPr>
              <a:t>Go ye! go ye! out to meet Him, </a:t>
            </a:r>
          </a:p>
          <a:p>
            <a:r>
              <a:rPr lang="en-US" sz="3200" dirty="0">
                <a:solidFill>
                  <a:schemeClr val="bg1"/>
                </a:solidFill>
              </a:rPr>
              <a:t>Go ye! go ye! out to meet Him. </a:t>
            </a:r>
          </a:p>
        </p:txBody>
      </p:sp>
    </p:spTree>
    <p:extLst>
      <p:ext uri="{BB962C8B-B14F-4D97-AF65-F5344CB8AC3E}">
        <p14:creationId xmlns:p14="http://schemas.microsoft.com/office/powerpoint/2010/main" val="4123245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4602C-8F3F-49DF-BAB3-5323FC2D71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1F6220-FAAB-4330-804D-87EEF5A2DB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53380D-CF8B-4010-A38E-6DFA00809C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2576" y="254000"/>
            <a:ext cx="11691774" cy="6350000"/>
          </a:xfrm>
          <a:prstGeom prst="rect">
            <a:avLst/>
          </a:prstGeom>
          <a:effectLst>
            <a:glow rad="228600">
              <a:srgbClr val="66FFFF">
                <a:alpha val="40000"/>
              </a:srgbClr>
            </a:glo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081743A-74C6-4BB0-BCE6-3B8B5AFC61F3}"/>
              </a:ext>
            </a:extLst>
          </p:cNvPr>
          <p:cNvSpPr txBox="1"/>
          <p:nvPr/>
        </p:nvSpPr>
        <p:spPr>
          <a:xfrm flipH="1">
            <a:off x="777238" y="2255838"/>
            <a:ext cx="7180900" cy="3108543"/>
          </a:xfrm>
          <a:prstGeom prst="rect">
            <a:avLst/>
          </a:prstGeom>
          <a:solidFill>
            <a:srgbClr val="000000">
              <a:alpha val="8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66FFFF"/>
                </a:solidFill>
              </a:rPr>
              <a:t>4</a:t>
            </a:r>
            <a:br>
              <a:rPr lang="en-US" sz="3600" dirty="0"/>
            </a:br>
            <a:r>
              <a:rPr lang="en-US" sz="3200" dirty="0">
                <a:solidFill>
                  <a:schemeClr val="bg1"/>
                </a:solidFill>
              </a:rPr>
              <a:t>Upon hearing the midnight cry, </a:t>
            </a:r>
          </a:p>
          <a:p>
            <a:r>
              <a:rPr lang="en-US" sz="3200" dirty="0">
                <a:solidFill>
                  <a:schemeClr val="bg1"/>
                </a:solidFill>
              </a:rPr>
              <a:t>They all trimmed their lamps and did rise, </a:t>
            </a:r>
          </a:p>
          <a:p>
            <a:r>
              <a:rPr lang="en-US" sz="3200" dirty="0">
                <a:solidFill>
                  <a:schemeClr val="bg1"/>
                </a:solidFill>
              </a:rPr>
              <a:t>The foolish said unto the wise,  </a:t>
            </a:r>
          </a:p>
          <a:p>
            <a:r>
              <a:rPr lang="en-US" sz="3200" dirty="0">
                <a:solidFill>
                  <a:schemeClr val="bg1"/>
                </a:solidFill>
              </a:rPr>
              <a:t>Give us some oil, our lamps are off, </a:t>
            </a:r>
          </a:p>
          <a:p>
            <a:r>
              <a:rPr lang="en-US" sz="3200" dirty="0">
                <a:solidFill>
                  <a:schemeClr val="bg1"/>
                </a:solidFill>
              </a:rPr>
              <a:t>Give us some oil, our lamps are off.</a:t>
            </a:r>
          </a:p>
        </p:txBody>
      </p:sp>
    </p:spTree>
    <p:extLst>
      <p:ext uri="{BB962C8B-B14F-4D97-AF65-F5344CB8AC3E}">
        <p14:creationId xmlns:p14="http://schemas.microsoft.com/office/powerpoint/2010/main" val="1826508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4602C-8F3F-49DF-BAB3-5323FC2D71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1F6220-FAAB-4330-804D-87EEF5A2DB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53380D-CF8B-4010-A38E-6DFA00809C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6700" y="254000"/>
            <a:ext cx="11677650" cy="6350000"/>
          </a:xfrm>
          <a:prstGeom prst="rect">
            <a:avLst/>
          </a:prstGeom>
          <a:effectLst>
            <a:glow rad="228600">
              <a:srgbClr val="66FF33">
                <a:alpha val="40000"/>
              </a:srgbClr>
            </a:glo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081743A-74C6-4BB0-BCE6-3B8B5AFC61F3}"/>
              </a:ext>
            </a:extLst>
          </p:cNvPr>
          <p:cNvSpPr txBox="1"/>
          <p:nvPr/>
        </p:nvSpPr>
        <p:spPr>
          <a:xfrm flipH="1">
            <a:off x="657391" y="2316163"/>
            <a:ext cx="7986547" cy="3416320"/>
          </a:xfrm>
          <a:prstGeom prst="rect">
            <a:avLst/>
          </a:prstGeom>
          <a:solidFill>
            <a:srgbClr val="000000">
              <a:alpha val="8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66FF33"/>
                </a:solidFill>
              </a:rPr>
              <a:t>5</a:t>
            </a:r>
            <a:br>
              <a:rPr lang="en-US" sz="3600" dirty="0"/>
            </a:br>
            <a:r>
              <a:rPr lang="en-US" sz="3600" dirty="0">
                <a:solidFill>
                  <a:schemeClr val="bg1"/>
                </a:solidFill>
              </a:rPr>
              <a:t>The wise answered saying, Not so, </a:t>
            </a:r>
          </a:p>
          <a:p>
            <a:r>
              <a:rPr lang="en-US" sz="3600" dirty="0">
                <a:solidFill>
                  <a:schemeClr val="bg1"/>
                </a:solidFill>
              </a:rPr>
              <a:t>Twill not suffice, to serve you well, </a:t>
            </a:r>
          </a:p>
          <a:p>
            <a:r>
              <a:rPr lang="en-US" sz="3600" dirty="0">
                <a:solidFill>
                  <a:schemeClr val="bg1"/>
                </a:solidFill>
              </a:rPr>
              <a:t>Go ye rather to them that sell, </a:t>
            </a:r>
          </a:p>
          <a:p>
            <a:r>
              <a:rPr lang="en-US" sz="3600" dirty="0">
                <a:solidFill>
                  <a:schemeClr val="bg1"/>
                </a:solidFill>
              </a:rPr>
              <a:t>And buy this oil of present truth, </a:t>
            </a:r>
          </a:p>
          <a:p>
            <a:r>
              <a:rPr lang="en-US" sz="3600" dirty="0">
                <a:solidFill>
                  <a:schemeClr val="bg1"/>
                </a:solidFill>
              </a:rPr>
              <a:t>And buy this oil of present truth. </a:t>
            </a:r>
          </a:p>
        </p:txBody>
      </p:sp>
    </p:spTree>
    <p:extLst>
      <p:ext uri="{BB962C8B-B14F-4D97-AF65-F5344CB8AC3E}">
        <p14:creationId xmlns:p14="http://schemas.microsoft.com/office/powerpoint/2010/main" val="824662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4602C-8F3F-49DF-BAB3-5323FC2D71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1F6220-FAAB-4330-804D-87EEF5A2DB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53380D-CF8B-4010-A38E-6DFA00809C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6040" y="247650"/>
            <a:ext cx="11620210" cy="6419849"/>
          </a:xfrm>
          <a:prstGeom prst="rect">
            <a:avLst/>
          </a:prstGeom>
          <a:effectLst>
            <a:glow rad="228600">
              <a:srgbClr val="FF0000">
                <a:alpha val="40000"/>
              </a:srgbClr>
            </a:glo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081743A-74C6-4BB0-BCE6-3B8B5AFC61F3}"/>
              </a:ext>
            </a:extLst>
          </p:cNvPr>
          <p:cNvSpPr txBox="1"/>
          <p:nvPr/>
        </p:nvSpPr>
        <p:spPr>
          <a:xfrm flipH="1">
            <a:off x="746758" y="2255838"/>
            <a:ext cx="8468679" cy="3416320"/>
          </a:xfrm>
          <a:prstGeom prst="rect">
            <a:avLst/>
          </a:prstGeom>
          <a:solidFill>
            <a:srgbClr val="000000">
              <a:alpha val="8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6</a:t>
            </a:r>
            <a:br>
              <a:rPr lang="en-US" sz="3600" dirty="0"/>
            </a:br>
            <a:r>
              <a:rPr lang="en-US" sz="3600" dirty="0">
                <a:solidFill>
                  <a:schemeClr val="bg1"/>
                </a:solidFill>
              </a:rPr>
              <a:t>While they went to seek present truth, </a:t>
            </a:r>
          </a:p>
          <a:p>
            <a:r>
              <a:rPr lang="en-US" sz="3600" dirty="0">
                <a:solidFill>
                  <a:schemeClr val="bg1"/>
                </a:solidFill>
              </a:rPr>
              <a:t>The bridegroom came, the door was shut, </a:t>
            </a:r>
          </a:p>
          <a:p>
            <a:r>
              <a:rPr lang="en-US" sz="3600" dirty="0">
                <a:solidFill>
                  <a:schemeClr val="bg1"/>
                </a:solidFill>
              </a:rPr>
              <a:t>The wise went in with joy in heart,  </a:t>
            </a:r>
          </a:p>
          <a:p>
            <a:r>
              <a:rPr lang="en-US" sz="3600" dirty="0">
                <a:solidFill>
                  <a:schemeClr val="bg1"/>
                </a:solidFill>
              </a:rPr>
              <a:t>Today hear ye the Spirit's Voice, </a:t>
            </a:r>
          </a:p>
          <a:p>
            <a:r>
              <a:rPr lang="en-US" sz="3600" dirty="0">
                <a:solidFill>
                  <a:schemeClr val="bg1"/>
                </a:solidFill>
              </a:rPr>
              <a:t>Today hear ye the Spirit's Voice. </a:t>
            </a:r>
          </a:p>
        </p:txBody>
      </p:sp>
    </p:spTree>
    <p:extLst>
      <p:ext uri="{BB962C8B-B14F-4D97-AF65-F5344CB8AC3E}">
        <p14:creationId xmlns:p14="http://schemas.microsoft.com/office/powerpoint/2010/main" val="4117064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4602C-8F3F-49DF-BAB3-5323FC2D71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1F6220-FAAB-4330-804D-87EEF5A2DB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53380D-CF8B-4010-A38E-6DFA00809C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7816" y="254000"/>
            <a:ext cx="11657484" cy="6350000"/>
          </a:xfrm>
          <a:prstGeom prst="rect">
            <a:avLst/>
          </a:prstGeom>
          <a:effectLst>
            <a:glow rad="228600">
              <a:srgbClr val="FF00FF">
                <a:alpha val="40000"/>
              </a:srgbClr>
            </a:glo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081743A-74C6-4BB0-BCE6-3B8B5AFC61F3}"/>
              </a:ext>
            </a:extLst>
          </p:cNvPr>
          <p:cNvSpPr txBox="1"/>
          <p:nvPr/>
        </p:nvSpPr>
        <p:spPr>
          <a:xfrm flipH="1">
            <a:off x="701036" y="2255838"/>
            <a:ext cx="7114226" cy="3108543"/>
          </a:xfrm>
          <a:prstGeom prst="rect">
            <a:avLst/>
          </a:prstGeom>
          <a:solidFill>
            <a:srgbClr val="000000">
              <a:alpha val="8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FF"/>
                </a:solidFill>
              </a:rPr>
              <a:t>7</a:t>
            </a:r>
            <a:br>
              <a:rPr lang="en-US" sz="3600" dirty="0"/>
            </a:br>
            <a:r>
              <a:rPr lang="en-US" sz="3200" dirty="0">
                <a:solidFill>
                  <a:schemeClr val="bg1"/>
                </a:solidFill>
              </a:rPr>
              <a:t>Later came also the foolish, </a:t>
            </a:r>
          </a:p>
          <a:p>
            <a:r>
              <a:rPr lang="en-US" sz="3200" dirty="0">
                <a:solidFill>
                  <a:schemeClr val="bg1"/>
                </a:solidFill>
              </a:rPr>
              <a:t>“Lord, Lord, open to us!” They pled. </a:t>
            </a:r>
          </a:p>
          <a:p>
            <a:r>
              <a:rPr lang="en-US" sz="3200" dirty="0">
                <a:solidFill>
                  <a:schemeClr val="bg1"/>
                </a:solidFill>
              </a:rPr>
              <a:t>But the Bridegroom, answered and said, </a:t>
            </a:r>
          </a:p>
          <a:p>
            <a:r>
              <a:rPr lang="en-US" sz="3200" dirty="0">
                <a:solidFill>
                  <a:schemeClr val="bg1"/>
                </a:solidFill>
              </a:rPr>
              <a:t>“I say to you, I know you not!” </a:t>
            </a:r>
          </a:p>
          <a:p>
            <a:r>
              <a:rPr lang="en-US" sz="3200" dirty="0">
                <a:solidFill>
                  <a:schemeClr val="bg1"/>
                </a:solidFill>
              </a:rPr>
              <a:t>“I say to you, I know you not!” </a:t>
            </a:r>
          </a:p>
        </p:txBody>
      </p:sp>
    </p:spTree>
    <p:extLst>
      <p:ext uri="{BB962C8B-B14F-4D97-AF65-F5344CB8AC3E}">
        <p14:creationId xmlns:p14="http://schemas.microsoft.com/office/powerpoint/2010/main" val="472534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4602C-8F3F-49DF-BAB3-5323FC2D71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1F6220-FAAB-4330-804D-87EEF5A2DB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53380D-CF8B-4010-A38E-6DFA00809C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2576" y="254000"/>
            <a:ext cx="11691774" cy="6350000"/>
          </a:xfrm>
          <a:prstGeom prst="rect">
            <a:avLst/>
          </a:prstGeom>
          <a:effectLst>
            <a:glow rad="228600">
              <a:srgbClr val="66FFFF">
                <a:alpha val="40000"/>
              </a:srgbClr>
            </a:glo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081743A-74C6-4BB0-BCE6-3B8B5AFC61F3}"/>
              </a:ext>
            </a:extLst>
          </p:cNvPr>
          <p:cNvSpPr txBox="1"/>
          <p:nvPr/>
        </p:nvSpPr>
        <p:spPr>
          <a:xfrm flipH="1">
            <a:off x="777236" y="2255838"/>
            <a:ext cx="6895151" cy="3201987"/>
          </a:xfrm>
          <a:prstGeom prst="rect">
            <a:avLst/>
          </a:prstGeom>
          <a:solidFill>
            <a:srgbClr val="000000">
              <a:alpha val="8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66FFFF"/>
                </a:solidFill>
              </a:rPr>
              <a:t>8</a:t>
            </a:r>
            <a:br>
              <a:rPr lang="en-US" sz="3600" dirty="0"/>
            </a:br>
            <a:r>
              <a:rPr lang="en-US" sz="3200" dirty="0">
                <a:solidFill>
                  <a:schemeClr val="bg1"/>
                </a:solidFill>
              </a:rPr>
              <a:t>Watch ye therefore servants of God, </a:t>
            </a:r>
          </a:p>
          <a:p>
            <a:r>
              <a:rPr lang="en-US" sz="3200" dirty="0">
                <a:solidFill>
                  <a:schemeClr val="bg1"/>
                </a:solidFill>
              </a:rPr>
              <a:t>The day and hour, no man knoweth,  </a:t>
            </a:r>
          </a:p>
          <a:p>
            <a:r>
              <a:rPr lang="en-US" sz="3200" dirty="0">
                <a:solidFill>
                  <a:schemeClr val="bg1"/>
                </a:solidFill>
              </a:rPr>
              <a:t>Wherein the Son of man cometh, </a:t>
            </a:r>
          </a:p>
          <a:p>
            <a:r>
              <a:rPr lang="en-US" sz="3200" dirty="0">
                <a:solidFill>
                  <a:schemeClr val="bg1"/>
                </a:solidFill>
              </a:rPr>
              <a:t>He comes to judge all the living, </a:t>
            </a:r>
          </a:p>
          <a:p>
            <a:r>
              <a:rPr lang="en-US" sz="3200" dirty="0">
                <a:solidFill>
                  <a:schemeClr val="bg1"/>
                </a:solidFill>
              </a:rPr>
              <a:t>He comes to judge all the living” </a:t>
            </a:r>
          </a:p>
        </p:txBody>
      </p:sp>
    </p:spTree>
    <p:extLst>
      <p:ext uri="{BB962C8B-B14F-4D97-AF65-F5344CB8AC3E}">
        <p14:creationId xmlns:p14="http://schemas.microsoft.com/office/powerpoint/2010/main" val="283018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</TotalTime>
  <Words>348</Words>
  <Application>Microsoft Office PowerPoint</Application>
  <PresentationFormat>Widescreen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Maiandra GD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Chemarum</dc:creator>
  <cp:lastModifiedBy>Denis</cp:lastModifiedBy>
  <cp:revision>12</cp:revision>
  <dcterms:created xsi:type="dcterms:W3CDTF">2020-03-29T10:38:20Z</dcterms:created>
  <dcterms:modified xsi:type="dcterms:W3CDTF">2024-03-24T16:50:30Z</dcterms:modified>
</cp:coreProperties>
</file>